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12"/>
  </p:notesMasterIdLst>
  <p:sldIdLst>
    <p:sldId id="256" r:id="rId5"/>
    <p:sldId id="257" r:id="rId6"/>
    <p:sldId id="271" r:id="rId7"/>
    <p:sldId id="265" r:id="rId8"/>
    <p:sldId id="268"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AAFD85-719D-E009-121D-4AF9F6D9EF92}" name="Eugenia Gardner" initials="EG" userId="9f69464df4c2db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01" autoAdjust="0"/>
    <p:restoredTop sz="94687"/>
  </p:normalViewPr>
  <p:slideViewPr>
    <p:cSldViewPr snapToGrid="0">
      <p:cViewPr varScale="1">
        <p:scale>
          <a:sx n="70" d="100"/>
          <a:sy n="70" d="100"/>
        </p:scale>
        <p:origin x="192" y="9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28F25-8563-7A47-B475-F9DDCEA1495C}" type="datetimeFigureOut">
              <a:rPr lang="en-US" smtClean="0"/>
              <a:t>7/7/22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D6E21-69FF-F54B-8669-8C1CAA8FB4A7}" type="slidenum">
              <a:rPr lang="en-US" smtClean="0"/>
              <a:t>‹#›</a:t>
            </a:fld>
            <a:endParaRPr lang="en-US"/>
          </a:p>
        </p:txBody>
      </p:sp>
    </p:spTree>
    <p:extLst>
      <p:ext uri="{BB962C8B-B14F-4D97-AF65-F5344CB8AC3E}">
        <p14:creationId xmlns:p14="http://schemas.microsoft.com/office/powerpoint/2010/main" val="2401038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is NDUF, why, mission, we’re embedded in NDU </a:t>
            </a:r>
          </a:p>
          <a:p>
            <a:pPr lvl="0"/>
            <a:r>
              <a:rPr lang="en-US" sz="1200" kern="1200" dirty="0">
                <a:solidFill>
                  <a:schemeClr val="tx1"/>
                </a:solidFill>
                <a:effectLst/>
                <a:latin typeface="+mn-lt"/>
                <a:ea typeface="+mn-ea"/>
                <a:cs typeface="+mn-cs"/>
              </a:rPr>
              <a:t>Rebuilding, sample programs/NDU</a:t>
            </a:r>
          </a:p>
          <a:p>
            <a:pPr lvl="0"/>
            <a:r>
              <a:rPr lang="en-US" sz="1200" kern="1200" dirty="0">
                <a:solidFill>
                  <a:schemeClr val="tx1"/>
                </a:solidFill>
                <a:effectLst/>
                <a:latin typeface="+mn-lt"/>
                <a:ea typeface="+mn-ea"/>
                <a:cs typeface="+mn-cs"/>
              </a:rPr>
              <a:t>What the foundation can do that NDU can’t ($, awareness to help NDU </a:t>
            </a:r>
            <a:r>
              <a:rPr lang="en-US" sz="1200" kern="1200" dirty="0" err="1">
                <a:solidFill>
                  <a:schemeClr val="tx1"/>
                </a:solidFill>
                <a:effectLst/>
                <a:latin typeface="+mn-lt"/>
                <a:ea typeface="+mn-ea"/>
                <a:cs typeface="+mn-cs"/>
              </a:rPr>
              <a:t>obj</a:t>
            </a:r>
            <a:r>
              <a:rPr lang="en-US" sz="1200" kern="1200" dirty="0">
                <a:solidFill>
                  <a:schemeClr val="tx1"/>
                </a:solidFill>
                <a:effectLst/>
                <a:latin typeface="+mn-lt"/>
                <a:ea typeface="+mn-ea"/>
                <a:cs typeface="+mn-cs"/>
              </a:rPr>
              <a:t>, logos, facilitate,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Call to action, WIFM</a:t>
            </a:r>
          </a:p>
          <a:p>
            <a:endParaRPr lang="en-US" dirty="0"/>
          </a:p>
        </p:txBody>
      </p:sp>
      <p:sp>
        <p:nvSpPr>
          <p:cNvPr id="4" name="Slide Number Placeholder 3"/>
          <p:cNvSpPr>
            <a:spLocks noGrp="1"/>
          </p:cNvSpPr>
          <p:nvPr>
            <p:ph type="sldNum" sz="quarter" idx="10"/>
          </p:nvPr>
        </p:nvSpPr>
        <p:spPr/>
        <p:txBody>
          <a:bodyPr/>
          <a:lstStyle/>
          <a:p>
            <a:fld id="{E36D6E21-69FF-F54B-8669-8C1CAA8FB4A7}" type="slidenum">
              <a:rPr lang="en-US" smtClean="0"/>
              <a:t>1</a:t>
            </a:fld>
            <a:endParaRPr lang="en-US"/>
          </a:p>
        </p:txBody>
      </p:sp>
    </p:spTree>
    <p:extLst>
      <p:ext uri="{BB962C8B-B14F-4D97-AF65-F5344CB8AC3E}">
        <p14:creationId xmlns:p14="http://schemas.microsoft.com/office/powerpoint/2010/main" val="131437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6E21-69FF-F54B-8669-8C1CAA8FB4A7}" type="slidenum">
              <a:rPr lang="en-US" smtClean="0"/>
              <a:t>2</a:t>
            </a:fld>
            <a:endParaRPr lang="en-US"/>
          </a:p>
        </p:txBody>
      </p:sp>
    </p:spTree>
    <p:extLst>
      <p:ext uri="{BB962C8B-B14F-4D97-AF65-F5344CB8AC3E}">
        <p14:creationId xmlns:p14="http://schemas.microsoft.com/office/powerpoint/2010/main" val="368136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recommend</a:t>
            </a:r>
            <a:r>
              <a:rPr lang="en-US" baseline="0" dirty="0"/>
              <a:t> a slide to follow the includes NDU images with the talking point that “Our mission is YOU.” </a:t>
            </a:r>
            <a:endParaRPr lang="en-US" dirty="0"/>
          </a:p>
        </p:txBody>
      </p:sp>
      <p:sp>
        <p:nvSpPr>
          <p:cNvPr id="4" name="Slide Number Placeholder 3"/>
          <p:cNvSpPr>
            <a:spLocks noGrp="1"/>
          </p:cNvSpPr>
          <p:nvPr>
            <p:ph type="sldNum" sz="quarter" idx="10"/>
          </p:nvPr>
        </p:nvSpPr>
        <p:spPr/>
        <p:txBody>
          <a:bodyPr/>
          <a:lstStyle/>
          <a:p>
            <a:fld id="{E36D6E21-69FF-F54B-8669-8C1CAA8FB4A7}" type="slidenum">
              <a:rPr lang="en-US" smtClean="0"/>
              <a:t>3</a:t>
            </a:fld>
            <a:endParaRPr lang="en-US"/>
          </a:p>
        </p:txBody>
      </p:sp>
    </p:spTree>
    <p:extLst>
      <p:ext uri="{BB962C8B-B14F-4D97-AF65-F5344CB8AC3E}">
        <p14:creationId xmlns:p14="http://schemas.microsoft.com/office/powerpoint/2010/main" val="342670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“Rebuilding, sample programs/NDU”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Include language about building</a:t>
            </a:r>
            <a:r>
              <a:rPr lang="en-US" sz="1200" kern="1200" baseline="0" dirty="0">
                <a:solidFill>
                  <a:schemeClr val="tx1"/>
                </a:solidFill>
                <a:effectLst/>
                <a:latin typeface="+mn-lt"/>
                <a:ea typeface="+mn-ea"/>
                <a:cs typeface="+mn-cs"/>
              </a:rPr>
              <a:t> a modern, diverse board,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Focus on programming that brings the leaders in innovation to campus</a:t>
            </a:r>
            <a:r>
              <a:rPr lang="mr-IN"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6D6E21-69FF-F54B-8669-8C1CAA8FB4A7}" type="slidenum">
              <a:rPr lang="en-US" smtClean="0"/>
              <a:t>5</a:t>
            </a:fld>
            <a:endParaRPr lang="en-US"/>
          </a:p>
        </p:txBody>
      </p:sp>
    </p:spTree>
    <p:extLst>
      <p:ext uri="{BB962C8B-B14F-4D97-AF65-F5344CB8AC3E}">
        <p14:creationId xmlns:p14="http://schemas.microsoft.com/office/powerpoint/2010/main" val="426737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6E21-69FF-F54B-8669-8C1CAA8FB4A7}" type="slidenum">
              <a:rPr lang="en-US" smtClean="0"/>
              <a:t>7</a:t>
            </a:fld>
            <a:endParaRPr lang="en-US"/>
          </a:p>
        </p:txBody>
      </p:sp>
    </p:spTree>
    <p:extLst>
      <p:ext uri="{BB962C8B-B14F-4D97-AF65-F5344CB8AC3E}">
        <p14:creationId xmlns:p14="http://schemas.microsoft.com/office/powerpoint/2010/main" val="305748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840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4392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592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329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2941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7377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0492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703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921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085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35952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69729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857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974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42723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t>7/7/22</a:t>
            </a:fld>
            <a:endParaRPr lang="en-US"/>
          </a:p>
        </p:txBody>
      </p:sp>
    </p:spTree>
    <p:extLst>
      <p:ext uri="{BB962C8B-B14F-4D97-AF65-F5344CB8AC3E}">
        <p14:creationId xmlns:p14="http://schemas.microsoft.com/office/powerpoint/2010/main" val="15942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7/7/22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99725239"/>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6A391-A32F-4FEB-95E1-8F6356DF31C0}"/>
              </a:ext>
            </a:extLst>
          </p:cNvPr>
          <p:cNvSpPr txBox="1"/>
          <p:nvPr/>
        </p:nvSpPr>
        <p:spPr>
          <a:xfrm>
            <a:off x="4452521" y="2296615"/>
            <a:ext cx="5229722" cy="22277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b="1" dirty="0">
                <a:solidFill>
                  <a:schemeClr val="tx2"/>
                </a:solidFill>
                <a:latin typeface="+mj-lt"/>
                <a:ea typeface="+mj-ea"/>
                <a:cs typeface="+mj-cs"/>
              </a:rPr>
              <a:t>NATIONAL DEFENSE UNIVERSITY FOUNDATION</a:t>
            </a:r>
          </a:p>
          <a:p>
            <a:pPr algn="ctr">
              <a:lnSpc>
                <a:spcPct val="90000"/>
              </a:lnSpc>
              <a:spcBef>
                <a:spcPct val="0"/>
              </a:spcBef>
              <a:spcAft>
                <a:spcPts val="600"/>
              </a:spcAft>
            </a:pPr>
            <a:r>
              <a:rPr lang="en-US" sz="4400" b="1" dirty="0">
                <a:solidFill>
                  <a:schemeClr val="tx2"/>
                </a:solidFill>
                <a:latin typeface="+mj-lt"/>
                <a:ea typeface="+mj-ea"/>
                <a:cs typeface="+mj-cs"/>
              </a:rPr>
              <a:t>A Force Multiplier</a:t>
            </a:r>
          </a:p>
          <a:p>
            <a:pPr algn="ctr">
              <a:lnSpc>
                <a:spcPct val="90000"/>
              </a:lnSpc>
              <a:spcBef>
                <a:spcPct val="0"/>
              </a:spcBef>
              <a:spcAft>
                <a:spcPts val="600"/>
              </a:spcAft>
            </a:pPr>
            <a:endParaRPr lang="en-US" sz="2000" b="1" dirty="0">
              <a:solidFill>
                <a:schemeClr val="tx2"/>
              </a:solidFill>
              <a:latin typeface="+mj-lt"/>
              <a:ea typeface="+mj-ea"/>
              <a:cs typeface="+mj-cs"/>
            </a:endParaRPr>
          </a:p>
          <a:p>
            <a:pPr algn="ctr">
              <a:lnSpc>
                <a:spcPct val="90000"/>
              </a:lnSpc>
              <a:spcBef>
                <a:spcPct val="0"/>
              </a:spcBef>
              <a:spcAft>
                <a:spcPts val="600"/>
              </a:spcAft>
            </a:pPr>
            <a:r>
              <a:rPr lang="en-US" sz="3600" b="1" dirty="0">
                <a:solidFill>
                  <a:schemeClr val="tx2"/>
                </a:solidFill>
                <a:latin typeface="+mj-lt"/>
                <a:ea typeface="+mj-ea"/>
                <a:cs typeface="+mj-cs"/>
              </a:rPr>
              <a:t>August 1, 2022</a:t>
            </a:r>
          </a:p>
        </p:txBody>
      </p:sp>
      <p:sp>
        <p:nvSpPr>
          <p:cNvPr id="6" name="Right Triangle 5">
            <a:extLst>
              <a:ext uri="{FF2B5EF4-FFF2-40B4-BE49-F238E27FC236}">
                <a16:creationId xmlns:a16="http://schemas.microsoft.com/office/drawing/2014/main" id="{EF44CB5D-047D-43DE-D057-0B977F6AA162}"/>
              </a:ext>
            </a:extLst>
          </p:cNvPr>
          <p:cNvSpPr/>
          <p:nvPr/>
        </p:nvSpPr>
        <p:spPr>
          <a:xfrm flipH="1">
            <a:off x="10330774" y="3550596"/>
            <a:ext cx="1861226" cy="330740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D66F7B32-EA3E-744C-283D-1E11228F0EC0}"/>
              </a:ext>
            </a:extLst>
          </p:cNvPr>
          <p:cNvSpPr/>
          <p:nvPr/>
        </p:nvSpPr>
        <p:spPr>
          <a:xfrm flipV="1">
            <a:off x="0" y="-1"/>
            <a:ext cx="956671" cy="574904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38A8A3D-FDC4-D002-CF9A-10B98968D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00" y="1420713"/>
            <a:ext cx="3677821" cy="4023057"/>
          </a:xfrm>
          <a:prstGeom prst="rect">
            <a:avLst/>
          </a:prstGeom>
        </p:spPr>
      </p:pic>
      <p:sp>
        <p:nvSpPr>
          <p:cNvPr id="34" name="TextBox 33">
            <a:extLst>
              <a:ext uri="{FF2B5EF4-FFF2-40B4-BE49-F238E27FC236}">
                <a16:creationId xmlns:a16="http://schemas.microsoft.com/office/drawing/2014/main" id="{7FF90BD9-CB5B-1FE9-4459-F1C3E2149821}"/>
              </a:ext>
            </a:extLst>
          </p:cNvPr>
          <p:cNvSpPr txBox="1"/>
          <p:nvPr/>
        </p:nvSpPr>
        <p:spPr>
          <a:xfrm>
            <a:off x="220528" y="6196357"/>
            <a:ext cx="117199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002060"/>
                </a:solidFill>
                <a:latin typeface="Georgia"/>
              </a:rPr>
              <a:t>Innovation and Excellence for National Security and Global Peace</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6A391-A32F-4FEB-95E1-8F6356DF31C0}"/>
              </a:ext>
            </a:extLst>
          </p:cNvPr>
          <p:cNvSpPr txBox="1"/>
          <p:nvPr/>
        </p:nvSpPr>
        <p:spPr>
          <a:xfrm>
            <a:off x="220528" y="6196357"/>
            <a:ext cx="117199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002060"/>
                </a:solidFill>
                <a:latin typeface="Georgia"/>
              </a:rPr>
              <a:t>Innovation and Excellence for National Security and Global Peace</a:t>
            </a:r>
          </a:p>
        </p:txBody>
      </p:sp>
      <p:cxnSp>
        <p:nvCxnSpPr>
          <p:cNvPr id="3" name="Straight Connector 2">
            <a:extLst>
              <a:ext uri="{FF2B5EF4-FFF2-40B4-BE49-F238E27FC236}">
                <a16:creationId xmlns:a16="http://schemas.microsoft.com/office/drawing/2014/main" id="{7B41861D-984A-46B4-AD81-5C74D82240EA}"/>
              </a:ext>
            </a:extLst>
          </p:cNvPr>
          <p:cNvCxnSpPr>
            <a:cxnSpLocks/>
          </p:cNvCxnSpPr>
          <p:nvPr/>
        </p:nvCxnSpPr>
        <p:spPr>
          <a:xfrm>
            <a:off x="2331031" y="1543855"/>
            <a:ext cx="7955969"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82AD16-426B-4BCC-BF03-8878651EF678}"/>
              </a:ext>
            </a:extLst>
          </p:cNvPr>
          <p:cNvCxnSpPr>
            <a:cxnSpLocks/>
          </p:cNvCxnSpPr>
          <p:nvPr/>
        </p:nvCxnSpPr>
        <p:spPr>
          <a:xfrm>
            <a:off x="220528" y="6117670"/>
            <a:ext cx="78058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5992EE-66D2-40AB-995D-2FDEBB7655AA}"/>
              </a:ext>
            </a:extLst>
          </p:cNvPr>
          <p:cNvSpPr txBox="1"/>
          <p:nvPr/>
        </p:nvSpPr>
        <p:spPr>
          <a:xfrm>
            <a:off x="2285617" y="303333"/>
            <a:ext cx="8420483" cy="1138773"/>
          </a:xfrm>
          <a:prstGeom prst="rect">
            <a:avLst/>
          </a:prstGeom>
          <a:noFill/>
        </p:spPr>
        <p:txBody>
          <a:bodyPr wrap="square" rtlCol="0">
            <a:spAutoFit/>
          </a:bodyPr>
          <a:lstStyle/>
          <a:p>
            <a:r>
              <a:rPr lang="en-US" sz="3400" dirty="0">
                <a:solidFill>
                  <a:schemeClr val="tx2"/>
                </a:solidFill>
              </a:rPr>
              <a:t>Our Mission: </a:t>
            </a:r>
          </a:p>
          <a:p>
            <a:r>
              <a:rPr lang="en-US" sz="3400" dirty="0">
                <a:solidFill>
                  <a:schemeClr val="tx2"/>
                </a:solidFill>
              </a:rPr>
              <a:t>Supporting NDU Excellence &amp; Innovation</a:t>
            </a:r>
          </a:p>
        </p:txBody>
      </p:sp>
      <p:sp>
        <p:nvSpPr>
          <p:cNvPr id="2" name="Rectangle 1"/>
          <p:cNvSpPr/>
          <p:nvPr/>
        </p:nvSpPr>
        <p:spPr>
          <a:xfrm>
            <a:off x="810548" y="1758939"/>
            <a:ext cx="5285452" cy="4647426"/>
          </a:xfrm>
          <a:prstGeom prst="rect">
            <a:avLst/>
          </a:prstGeom>
        </p:spPr>
        <p:txBody>
          <a:bodyPr wrap="square">
            <a:spAutoFit/>
          </a:bodyPr>
          <a:lstStyle/>
          <a:p>
            <a:r>
              <a:rPr lang="en-US" dirty="0"/>
              <a:t>The National Defense University Foundation (NDU Foundation) secures funding and resources to support the academic and professional development programs for senior military and diplomatic leaders attending the National Defense University.  </a:t>
            </a:r>
          </a:p>
          <a:p>
            <a:endParaRPr lang="en-US" dirty="0"/>
          </a:p>
          <a:p>
            <a:r>
              <a:rPr lang="en-US" dirty="0"/>
              <a:t>The Foundation </a:t>
            </a:r>
            <a:r>
              <a:rPr lang="en-US" b="1" dirty="0"/>
              <a:t>creates excellence and innovation among </a:t>
            </a:r>
            <a:r>
              <a:rPr lang="en-US" dirty="0"/>
              <a:t>the faculty and student body through </a:t>
            </a:r>
            <a:r>
              <a:rPr lang="en-US" b="1" dirty="0"/>
              <a:t>external partnerships, financial support and original initiatives.</a:t>
            </a:r>
            <a:r>
              <a:rPr lang="en-US" dirty="0"/>
              <a:t> </a:t>
            </a:r>
          </a:p>
          <a:p>
            <a:endParaRPr lang="en-US" dirty="0"/>
          </a:p>
          <a:p>
            <a:r>
              <a:rPr lang="en-US" dirty="0"/>
              <a:t>The National Defense University (NDU) Foundation is a nonpartisan, nonprofit 501(c)3 philanthropic foundation. </a:t>
            </a:r>
          </a:p>
          <a:p>
            <a:endParaRPr lang="en-US" sz="2600" dirty="0"/>
          </a:p>
        </p:txBody>
      </p:sp>
      <p:sp>
        <p:nvSpPr>
          <p:cNvPr id="10" name="Right Triangle 9">
            <a:extLst>
              <a:ext uri="{FF2B5EF4-FFF2-40B4-BE49-F238E27FC236}">
                <a16:creationId xmlns:a16="http://schemas.microsoft.com/office/drawing/2014/main" id="{89B51C8A-8CF8-568E-78F4-ECA8F60A499B}"/>
              </a:ext>
            </a:extLst>
          </p:cNvPr>
          <p:cNvSpPr/>
          <p:nvPr/>
        </p:nvSpPr>
        <p:spPr>
          <a:xfrm flipH="1" flipV="1">
            <a:off x="10323654" y="-7731"/>
            <a:ext cx="1861226" cy="38939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B695C812-8FE4-A10C-BDDD-1EF290E6C0CB}"/>
              </a:ext>
            </a:extLst>
          </p:cNvPr>
          <p:cNvSpPr/>
          <p:nvPr/>
        </p:nvSpPr>
        <p:spPr>
          <a:xfrm flipV="1">
            <a:off x="0" y="-1"/>
            <a:ext cx="956671" cy="574904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AABCCF8-79CB-92BA-A15F-1778C66A5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25" y="334946"/>
            <a:ext cx="1135975" cy="1242609"/>
          </a:xfrm>
          <a:prstGeom prst="rect">
            <a:avLst/>
          </a:prstGeom>
        </p:spPr>
      </p:pic>
      <p:sp>
        <p:nvSpPr>
          <p:cNvPr id="32" name="Right Triangle 31">
            <a:extLst>
              <a:ext uri="{FF2B5EF4-FFF2-40B4-BE49-F238E27FC236}">
                <a16:creationId xmlns:a16="http://schemas.microsoft.com/office/drawing/2014/main" id="{020CCE06-5115-0B2B-4A9B-5F606A09F589}"/>
              </a:ext>
            </a:extLst>
          </p:cNvPr>
          <p:cNvSpPr/>
          <p:nvPr/>
        </p:nvSpPr>
        <p:spPr>
          <a:xfrm flipH="1">
            <a:off x="10330774" y="3554852"/>
            <a:ext cx="1861226" cy="330740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98E1F885-ED13-06C2-A195-057EF19E9EBB}"/>
              </a:ext>
            </a:extLst>
          </p:cNvPr>
          <p:cNvSpPr/>
          <p:nvPr/>
        </p:nvSpPr>
        <p:spPr>
          <a:xfrm rot="18845995" flipH="1">
            <a:off x="9685193" y="2108578"/>
            <a:ext cx="2853096" cy="286521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ss, outdoor, building, house&#10;&#10;Description automatically generated">
            <a:extLst>
              <a:ext uri="{FF2B5EF4-FFF2-40B4-BE49-F238E27FC236}">
                <a16:creationId xmlns:a16="http://schemas.microsoft.com/office/drawing/2014/main" id="{F4F5E952-FFA9-515B-1531-5B9D815EA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525" y="2260170"/>
            <a:ext cx="4641297" cy="2434027"/>
          </a:xfrm>
          <a:prstGeom prst="rect">
            <a:avLst/>
          </a:prstGeom>
        </p:spPr>
      </p:pic>
    </p:spTree>
    <p:extLst>
      <p:ext uri="{BB962C8B-B14F-4D97-AF65-F5344CB8AC3E}">
        <p14:creationId xmlns:p14="http://schemas.microsoft.com/office/powerpoint/2010/main" val="61147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356CEA98-508A-68D3-96EF-0FFABC3790B8}"/>
              </a:ext>
            </a:extLst>
          </p:cNvPr>
          <p:cNvSpPr/>
          <p:nvPr/>
        </p:nvSpPr>
        <p:spPr>
          <a:xfrm flipH="1" flipV="1">
            <a:off x="10323654" y="-7731"/>
            <a:ext cx="1861226" cy="38939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0AA2F432-3484-47AC-49CA-275296BAA45B}"/>
              </a:ext>
            </a:extLst>
          </p:cNvPr>
          <p:cNvSpPr/>
          <p:nvPr/>
        </p:nvSpPr>
        <p:spPr>
          <a:xfrm flipV="1">
            <a:off x="0" y="-1"/>
            <a:ext cx="956671" cy="574904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F1C3CD23-E846-E428-5A58-EC9D2739D627}"/>
              </a:ext>
            </a:extLst>
          </p:cNvPr>
          <p:cNvSpPr/>
          <p:nvPr/>
        </p:nvSpPr>
        <p:spPr>
          <a:xfrm flipH="1">
            <a:off x="10330774" y="3554852"/>
            <a:ext cx="1861226" cy="330740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7A1DA28F-A5F1-0E91-15FD-10ADCD28E54C}"/>
              </a:ext>
            </a:extLst>
          </p:cNvPr>
          <p:cNvSpPr/>
          <p:nvPr/>
        </p:nvSpPr>
        <p:spPr>
          <a:xfrm rot="18845995" flipH="1">
            <a:off x="9685193" y="2108578"/>
            <a:ext cx="2853096" cy="286521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7B41861D-984A-46B4-AD81-5C74D82240EA}"/>
              </a:ext>
            </a:extLst>
          </p:cNvPr>
          <p:cNvCxnSpPr>
            <a:cxnSpLocks/>
          </p:cNvCxnSpPr>
          <p:nvPr/>
        </p:nvCxnSpPr>
        <p:spPr>
          <a:xfrm>
            <a:off x="2438899" y="1186799"/>
            <a:ext cx="51139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E0B9EAA-DF8D-442B-9685-2AC67CB1A6FC}"/>
              </a:ext>
            </a:extLst>
          </p:cNvPr>
          <p:cNvPicPr>
            <a:picLocks noChangeAspect="1"/>
          </p:cNvPicPr>
          <p:nvPr/>
        </p:nvPicPr>
        <p:blipFill>
          <a:blip r:embed="rId3"/>
          <a:stretch>
            <a:fillRect/>
          </a:stretch>
        </p:blipFill>
        <p:spPr>
          <a:xfrm>
            <a:off x="837744" y="1711442"/>
            <a:ext cx="10516511" cy="3894018"/>
          </a:xfrm>
          <a:prstGeom prst="rect">
            <a:avLst/>
          </a:prstGeom>
        </p:spPr>
      </p:pic>
      <p:sp>
        <p:nvSpPr>
          <p:cNvPr id="13" name="TextBox 12">
            <a:extLst>
              <a:ext uri="{FF2B5EF4-FFF2-40B4-BE49-F238E27FC236}">
                <a16:creationId xmlns:a16="http://schemas.microsoft.com/office/drawing/2014/main" id="{D15992EE-66D2-40AB-995D-2FDEBB7655AA}"/>
              </a:ext>
            </a:extLst>
          </p:cNvPr>
          <p:cNvSpPr txBox="1"/>
          <p:nvPr/>
        </p:nvSpPr>
        <p:spPr>
          <a:xfrm>
            <a:off x="2324100" y="465436"/>
            <a:ext cx="9942938" cy="615553"/>
          </a:xfrm>
          <a:prstGeom prst="rect">
            <a:avLst/>
          </a:prstGeom>
          <a:noFill/>
        </p:spPr>
        <p:txBody>
          <a:bodyPr wrap="square" rtlCol="0">
            <a:spAutoFit/>
          </a:bodyPr>
          <a:lstStyle/>
          <a:p>
            <a:r>
              <a:rPr lang="en-US" sz="3400" dirty="0">
                <a:solidFill>
                  <a:schemeClr val="tx2"/>
                </a:solidFill>
              </a:rPr>
              <a:t>Our Mission: A Closer Look</a:t>
            </a:r>
          </a:p>
        </p:txBody>
      </p:sp>
      <p:sp>
        <p:nvSpPr>
          <p:cNvPr id="2" name="Rectangle 1"/>
          <p:cNvSpPr/>
          <p:nvPr/>
        </p:nvSpPr>
        <p:spPr>
          <a:xfrm>
            <a:off x="1142999" y="1684214"/>
            <a:ext cx="9380741" cy="4647426"/>
          </a:xfrm>
          <a:prstGeom prst="rect">
            <a:avLst/>
          </a:prstGeom>
        </p:spPr>
        <p:txBody>
          <a:bodyPr wrap="square">
            <a:spAutoFit/>
          </a:bodyPr>
          <a:lstStyle/>
          <a:p>
            <a:r>
              <a:rPr lang="en-US" b="1" dirty="0"/>
              <a:t>Forging Partnerships</a:t>
            </a:r>
          </a:p>
          <a:p>
            <a:r>
              <a:rPr lang="en-US" dirty="0"/>
              <a:t>The NDU Foundation engages military and diplomatic senior leaders with private sector thought leaders and subject matter experts within and across the national security industrial complex. </a:t>
            </a:r>
          </a:p>
          <a:p>
            <a:r>
              <a:rPr lang="en-US" dirty="0"/>
              <a:t> </a:t>
            </a:r>
          </a:p>
          <a:p>
            <a:r>
              <a:rPr lang="en-US" b="1" dirty="0"/>
              <a:t>Creating Best-in-Class Learning and Professional Development</a:t>
            </a:r>
          </a:p>
          <a:p>
            <a:r>
              <a:rPr lang="en-US" dirty="0"/>
              <a:t>NDU Foundation drives vital support and resources to National Defense University for the sole purpose of ensuring NDU remains a world-class university offering a best-in-class approach to senior leader development for the nation and our allies. </a:t>
            </a:r>
          </a:p>
          <a:p>
            <a:r>
              <a:rPr lang="en-US" dirty="0"/>
              <a:t> </a:t>
            </a:r>
          </a:p>
          <a:p>
            <a:r>
              <a:rPr lang="en-US" b="1" dirty="0"/>
              <a:t>Ensuring Excellence and Mission Success</a:t>
            </a:r>
          </a:p>
          <a:p>
            <a:r>
              <a:rPr lang="en-US" dirty="0"/>
              <a:t>Our efforts are fueled by the understanding of the important role public-private partnerships play in our national security and defense ecosystem. Together with our supporters, NDUF provides much needed resources to foster faculty excellence, support student success, build international relationships, and improve NDU.</a:t>
            </a:r>
          </a:p>
          <a:p>
            <a:endParaRPr lang="en-US" sz="2600" dirty="0"/>
          </a:p>
        </p:txBody>
      </p:sp>
      <p:sp>
        <p:nvSpPr>
          <p:cNvPr id="10" name="TextBox 9">
            <a:extLst>
              <a:ext uri="{FF2B5EF4-FFF2-40B4-BE49-F238E27FC236}">
                <a16:creationId xmlns:a16="http://schemas.microsoft.com/office/drawing/2014/main" id="{0A4BCB56-C747-F615-4901-DBD8AA433C2E}"/>
              </a:ext>
            </a:extLst>
          </p:cNvPr>
          <p:cNvSpPr txBox="1"/>
          <p:nvPr/>
        </p:nvSpPr>
        <p:spPr>
          <a:xfrm>
            <a:off x="220528" y="6196357"/>
            <a:ext cx="117199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002060"/>
                </a:solidFill>
                <a:latin typeface="Georgia"/>
              </a:rPr>
              <a:t>Innovation and Excellence for National Security and Global Peace</a:t>
            </a:r>
          </a:p>
        </p:txBody>
      </p:sp>
      <p:cxnSp>
        <p:nvCxnSpPr>
          <p:cNvPr id="12" name="Straight Connector 11">
            <a:extLst>
              <a:ext uri="{FF2B5EF4-FFF2-40B4-BE49-F238E27FC236}">
                <a16:creationId xmlns:a16="http://schemas.microsoft.com/office/drawing/2014/main" id="{17AFEEF6-0AA6-9171-8539-E0049EAF72EE}"/>
              </a:ext>
            </a:extLst>
          </p:cNvPr>
          <p:cNvCxnSpPr>
            <a:cxnSpLocks/>
          </p:cNvCxnSpPr>
          <p:nvPr/>
        </p:nvCxnSpPr>
        <p:spPr>
          <a:xfrm>
            <a:off x="220528" y="6117670"/>
            <a:ext cx="78058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927A056-5070-2B6E-9D9E-02ECC10BA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125" y="334946"/>
            <a:ext cx="1135975" cy="1242609"/>
          </a:xfrm>
          <a:prstGeom prst="rect">
            <a:avLst/>
          </a:prstGeom>
        </p:spPr>
      </p:pic>
    </p:spTree>
    <p:extLst>
      <p:ext uri="{BB962C8B-B14F-4D97-AF65-F5344CB8AC3E}">
        <p14:creationId xmlns:p14="http://schemas.microsoft.com/office/powerpoint/2010/main" val="88048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41861D-984A-46B4-AD81-5C74D82240EA}"/>
              </a:ext>
            </a:extLst>
          </p:cNvPr>
          <p:cNvCxnSpPr>
            <a:cxnSpLocks/>
          </p:cNvCxnSpPr>
          <p:nvPr/>
        </p:nvCxnSpPr>
        <p:spPr>
          <a:xfrm>
            <a:off x="2327728" y="1073955"/>
            <a:ext cx="58891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E0B9EAA-DF8D-442B-9685-2AC67CB1A6FC}"/>
              </a:ext>
            </a:extLst>
          </p:cNvPr>
          <p:cNvPicPr>
            <a:picLocks noChangeAspect="1"/>
          </p:cNvPicPr>
          <p:nvPr/>
        </p:nvPicPr>
        <p:blipFill>
          <a:blip r:embed="rId2"/>
          <a:stretch>
            <a:fillRect/>
          </a:stretch>
        </p:blipFill>
        <p:spPr>
          <a:xfrm>
            <a:off x="837744" y="1711442"/>
            <a:ext cx="10516511" cy="3894018"/>
          </a:xfrm>
          <a:prstGeom prst="rect">
            <a:avLst/>
          </a:prstGeom>
        </p:spPr>
      </p:pic>
      <p:sp>
        <p:nvSpPr>
          <p:cNvPr id="13" name="TextBox 12">
            <a:extLst>
              <a:ext uri="{FF2B5EF4-FFF2-40B4-BE49-F238E27FC236}">
                <a16:creationId xmlns:a16="http://schemas.microsoft.com/office/drawing/2014/main" id="{D15992EE-66D2-40AB-995D-2FDEBB7655AA}"/>
              </a:ext>
            </a:extLst>
          </p:cNvPr>
          <p:cNvSpPr txBox="1"/>
          <p:nvPr/>
        </p:nvSpPr>
        <p:spPr>
          <a:xfrm>
            <a:off x="2246086" y="395514"/>
            <a:ext cx="9568543" cy="615553"/>
          </a:xfrm>
          <a:prstGeom prst="rect">
            <a:avLst/>
          </a:prstGeom>
          <a:noFill/>
        </p:spPr>
        <p:txBody>
          <a:bodyPr wrap="square" rtlCol="0">
            <a:spAutoFit/>
          </a:bodyPr>
          <a:lstStyle/>
          <a:p>
            <a:r>
              <a:rPr lang="en-US" sz="3400" dirty="0">
                <a:solidFill>
                  <a:schemeClr val="tx2"/>
                </a:solidFill>
              </a:rPr>
              <a:t>NDU Foundation Priority Areas</a:t>
            </a:r>
          </a:p>
        </p:txBody>
      </p:sp>
      <p:sp>
        <p:nvSpPr>
          <p:cNvPr id="2" name="Rectangle 1"/>
          <p:cNvSpPr/>
          <p:nvPr/>
        </p:nvSpPr>
        <p:spPr>
          <a:xfrm>
            <a:off x="703199" y="3157765"/>
            <a:ext cx="8196494" cy="1938992"/>
          </a:xfrm>
          <a:prstGeom prst="rect">
            <a:avLst/>
          </a:prstGeom>
        </p:spPr>
        <p:txBody>
          <a:bodyPr wrap="square">
            <a:spAutoFit/>
          </a:bodyPr>
          <a:lstStyle/>
          <a:p>
            <a:pPr marL="285750" lvl="0" indent="-285750">
              <a:buFont typeface="Arial" panose="020B0604020202020204" pitchFamily="34" charset="0"/>
              <a:buChar char="•"/>
            </a:pPr>
            <a:r>
              <a:rPr lang="en-US" sz="2000" b="1" dirty="0"/>
              <a:t>International Relationships</a:t>
            </a:r>
            <a:r>
              <a:rPr lang="en-US" sz="2000" dirty="0"/>
              <a:t>, including support for the International Student Management Office and the College of International Student Affairs to build strong international relationships with national security leaders from our allies, partners, and friends engaged with NDU, and engage current students and alumni;</a:t>
            </a:r>
          </a:p>
        </p:txBody>
      </p:sp>
      <p:sp>
        <p:nvSpPr>
          <p:cNvPr id="14" name="Right Triangle 13">
            <a:extLst>
              <a:ext uri="{FF2B5EF4-FFF2-40B4-BE49-F238E27FC236}">
                <a16:creationId xmlns:a16="http://schemas.microsoft.com/office/drawing/2014/main" id="{40A1663C-FEA2-B80B-2E28-A5DD2F96025F}"/>
              </a:ext>
            </a:extLst>
          </p:cNvPr>
          <p:cNvSpPr/>
          <p:nvPr/>
        </p:nvSpPr>
        <p:spPr>
          <a:xfrm flipV="1">
            <a:off x="0" y="0"/>
            <a:ext cx="956671" cy="574904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F490C00-641C-0ECC-30EF-36521C65F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25" y="334946"/>
            <a:ext cx="1135975" cy="1242609"/>
          </a:xfrm>
          <a:prstGeom prst="rect">
            <a:avLst/>
          </a:prstGeom>
        </p:spPr>
      </p:pic>
      <p:sp>
        <p:nvSpPr>
          <p:cNvPr id="15" name="TextBox 14">
            <a:extLst>
              <a:ext uri="{FF2B5EF4-FFF2-40B4-BE49-F238E27FC236}">
                <a16:creationId xmlns:a16="http://schemas.microsoft.com/office/drawing/2014/main" id="{FF4092D6-DFEC-1F79-921F-5A66A92521FE}"/>
              </a:ext>
            </a:extLst>
          </p:cNvPr>
          <p:cNvSpPr txBox="1"/>
          <p:nvPr/>
        </p:nvSpPr>
        <p:spPr>
          <a:xfrm>
            <a:off x="220528" y="6196357"/>
            <a:ext cx="117199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002060"/>
                </a:solidFill>
                <a:latin typeface="Georgia"/>
              </a:rPr>
              <a:t>Innovation and Excellence for National Security and Global Peace</a:t>
            </a:r>
          </a:p>
        </p:txBody>
      </p:sp>
      <p:cxnSp>
        <p:nvCxnSpPr>
          <p:cNvPr id="16" name="Straight Connector 15">
            <a:extLst>
              <a:ext uri="{FF2B5EF4-FFF2-40B4-BE49-F238E27FC236}">
                <a16:creationId xmlns:a16="http://schemas.microsoft.com/office/drawing/2014/main" id="{503BC68B-8890-D24D-8D27-0465788AF2FA}"/>
              </a:ext>
            </a:extLst>
          </p:cNvPr>
          <p:cNvCxnSpPr>
            <a:cxnSpLocks/>
          </p:cNvCxnSpPr>
          <p:nvPr/>
        </p:nvCxnSpPr>
        <p:spPr>
          <a:xfrm>
            <a:off x="220528" y="6117670"/>
            <a:ext cx="78058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ight Triangle 16">
            <a:extLst>
              <a:ext uri="{FF2B5EF4-FFF2-40B4-BE49-F238E27FC236}">
                <a16:creationId xmlns:a16="http://schemas.microsoft.com/office/drawing/2014/main" id="{48160485-0BDA-A159-6D65-150DC10AD59E}"/>
              </a:ext>
            </a:extLst>
          </p:cNvPr>
          <p:cNvSpPr/>
          <p:nvPr/>
        </p:nvSpPr>
        <p:spPr>
          <a:xfrm flipH="1" flipV="1">
            <a:off x="10323654" y="-7731"/>
            <a:ext cx="1861226" cy="38939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E39836AF-AB5D-4B6A-B77E-314BD0E3932F}"/>
              </a:ext>
            </a:extLst>
          </p:cNvPr>
          <p:cNvSpPr/>
          <p:nvPr/>
        </p:nvSpPr>
        <p:spPr>
          <a:xfrm flipH="1">
            <a:off x="10330774" y="3554852"/>
            <a:ext cx="1861226" cy="330740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40871AA5-C490-D5EE-2B36-DF5DCB15DF87}"/>
              </a:ext>
            </a:extLst>
          </p:cNvPr>
          <p:cNvSpPr/>
          <p:nvPr/>
        </p:nvSpPr>
        <p:spPr>
          <a:xfrm rot="18845995" flipH="1">
            <a:off x="9685193" y="2108578"/>
            <a:ext cx="2853096" cy="286521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65972FE-3426-B93A-F4E0-9ED5E38F57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400" y="2981907"/>
            <a:ext cx="2889762" cy="1928434"/>
          </a:xfrm>
          <a:prstGeom prst="rect">
            <a:avLst/>
          </a:prstGeom>
          <a:effectLst>
            <a:softEdge rad="0"/>
          </a:effectLst>
        </p:spPr>
      </p:pic>
      <p:sp>
        <p:nvSpPr>
          <p:cNvPr id="4" name="TextBox 3">
            <a:extLst>
              <a:ext uri="{FF2B5EF4-FFF2-40B4-BE49-F238E27FC236}">
                <a16:creationId xmlns:a16="http://schemas.microsoft.com/office/drawing/2014/main" id="{BE6F4B7A-63F7-1239-F670-6FAEADF1B738}"/>
              </a:ext>
            </a:extLst>
          </p:cNvPr>
          <p:cNvSpPr txBox="1"/>
          <p:nvPr/>
        </p:nvSpPr>
        <p:spPr>
          <a:xfrm>
            <a:off x="736702" y="1761598"/>
            <a:ext cx="9752772" cy="646331"/>
          </a:xfrm>
          <a:prstGeom prst="rect">
            <a:avLst/>
          </a:prstGeom>
          <a:noFill/>
        </p:spPr>
        <p:txBody>
          <a:bodyPr wrap="square" rtlCol="0">
            <a:spAutoFit/>
          </a:bodyPr>
          <a:lstStyle/>
          <a:p>
            <a:pPr marL="285750" lvl="0" indent="-285750">
              <a:buFont typeface="Arial" panose="020B0604020202020204" pitchFamily="34" charset="0"/>
              <a:buChar char="•"/>
            </a:pPr>
            <a:r>
              <a:rPr lang="en-US" b="1" dirty="0"/>
              <a:t>Faculty Excellence</a:t>
            </a:r>
            <a:r>
              <a:rPr lang="en-US" dirty="0"/>
              <a:t>, including support of research to benefit the productivity and teaching excellence of NDU faculty;</a:t>
            </a:r>
          </a:p>
        </p:txBody>
      </p:sp>
      <p:sp>
        <p:nvSpPr>
          <p:cNvPr id="21" name="TextBox 20">
            <a:extLst>
              <a:ext uri="{FF2B5EF4-FFF2-40B4-BE49-F238E27FC236}">
                <a16:creationId xmlns:a16="http://schemas.microsoft.com/office/drawing/2014/main" id="{81962455-353F-5381-6270-21BA695B8635}"/>
              </a:ext>
            </a:extLst>
          </p:cNvPr>
          <p:cNvSpPr txBox="1"/>
          <p:nvPr/>
        </p:nvSpPr>
        <p:spPr>
          <a:xfrm>
            <a:off x="703199" y="5135136"/>
            <a:ext cx="9752772"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Improving the University</a:t>
            </a:r>
            <a:r>
              <a:rPr lang="en-US" dirty="0"/>
              <a:t> including acquiring technology to improve teaching, learning, and the infrastructure of the university to support national security education and outreach. </a:t>
            </a:r>
          </a:p>
          <a:p>
            <a:pPr marL="285750" lvl="0" indent="-285750">
              <a:buFont typeface="Arial" panose="020B0604020202020204" pitchFamily="34" charset="0"/>
              <a:buChar char="•"/>
            </a:pPr>
            <a:endParaRPr lang="en-US" dirty="0"/>
          </a:p>
        </p:txBody>
      </p:sp>
      <p:sp>
        <p:nvSpPr>
          <p:cNvPr id="22" name="TextBox 21">
            <a:extLst>
              <a:ext uri="{FF2B5EF4-FFF2-40B4-BE49-F238E27FC236}">
                <a16:creationId xmlns:a16="http://schemas.microsoft.com/office/drawing/2014/main" id="{2A90805F-76F7-B73F-E39F-B95F59B5AA73}"/>
              </a:ext>
            </a:extLst>
          </p:cNvPr>
          <p:cNvSpPr txBox="1"/>
          <p:nvPr/>
        </p:nvSpPr>
        <p:spPr>
          <a:xfrm>
            <a:off x="736702" y="2449499"/>
            <a:ext cx="975277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Student Success</a:t>
            </a:r>
            <a:r>
              <a:rPr lang="en-US" dirty="0"/>
              <a:t>, including support for student papers, research, and publications to enhance student learning opportunities and outcomes;</a:t>
            </a:r>
          </a:p>
        </p:txBody>
      </p:sp>
    </p:spTree>
    <p:extLst>
      <p:ext uri="{BB962C8B-B14F-4D97-AF65-F5344CB8AC3E}">
        <p14:creationId xmlns:p14="http://schemas.microsoft.com/office/powerpoint/2010/main" val="55061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41861D-984A-46B4-AD81-5C74D82240EA}"/>
              </a:ext>
            </a:extLst>
          </p:cNvPr>
          <p:cNvCxnSpPr>
            <a:cxnSpLocks/>
          </p:cNvCxnSpPr>
          <p:nvPr/>
        </p:nvCxnSpPr>
        <p:spPr>
          <a:xfrm>
            <a:off x="2378528" y="1162855"/>
            <a:ext cx="67527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E0B9EAA-DF8D-442B-9685-2AC67CB1A6FC}"/>
              </a:ext>
            </a:extLst>
          </p:cNvPr>
          <p:cNvPicPr>
            <a:picLocks noChangeAspect="1"/>
          </p:cNvPicPr>
          <p:nvPr/>
        </p:nvPicPr>
        <p:blipFill>
          <a:blip r:embed="rId3"/>
          <a:stretch>
            <a:fillRect/>
          </a:stretch>
        </p:blipFill>
        <p:spPr>
          <a:xfrm>
            <a:off x="837744" y="1711442"/>
            <a:ext cx="10516511" cy="3894018"/>
          </a:xfrm>
          <a:prstGeom prst="rect">
            <a:avLst/>
          </a:prstGeom>
        </p:spPr>
      </p:pic>
      <p:sp>
        <p:nvSpPr>
          <p:cNvPr id="13" name="TextBox 12">
            <a:extLst>
              <a:ext uri="{FF2B5EF4-FFF2-40B4-BE49-F238E27FC236}">
                <a16:creationId xmlns:a16="http://schemas.microsoft.com/office/drawing/2014/main" id="{D15992EE-66D2-40AB-995D-2FDEBB7655AA}"/>
              </a:ext>
            </a:extLst>
          </p:cNvPr>
          <p:cNvSpPr txBox="1"/>
          <p:nvPr/>
        </p:nvSpPr>
        <p:spPr>
          <a:xfrm>
            <a:off x="2296886" y="484414"/>
            <a:ext cx="9568543" cy="615553"/>
          </a:xfrm>
          <a:prstGeom prst="rect">
            <a:avLst/>
          </a:prstGeom>
          <a:noFill/>
        </p:spPr>
        <p:txBody>
          <a:bodyPr wrap="square" rtlCol="0">
            <a:spAutoFit/>
          </a:bodyPr>
          <a:lstStyle/>
          <a:p>
            <a:r>
              <a:rPr lang="en-US" sz="3400" dirty="0">
                <a:solidFill>
                  <a:schemeClr val="tx2"/>
                </a:solidFill>
              </a:rPr>
              <a:t>NDF Foundation Flagship Programs </a:t>
            </a:r>
          </a:p>
        </p:txBody>
      </p:sp>
      <p:sp>
        <p:nvSpPr>
          <p:cNvPr id="2" name="Rectangle 1"/>
          <p:cNvSpPr/>
          <p:nvPr/>
        </p:nvSpPr>
        <p:spPr>
          <a:xfrm>
            <a:off x="837744" y="1733724"/>
            <a:ext cx="4356100" cy="3902479"/>
          </a:xfrm>
          <a:prstGeom prst="rect">
            <a:avLst/>
          </a:prstGeom>
        </p:spPr>
        <p:txBody>
          <a:bodyPr wrap="square">
            <a:spAutoFit/>
          </a:bodyPr>
          <a:lstStyle/>
          <a:p>
            <a:pPr marL="457200" indent="-457200">
              <a:lnSpc>
                <a:spcPct val="150000"/>
              </a:lnSpc>
              <a:buFont typeface="Wingdings" charset="2"/>
              <a:buChar char="Ø"/>
            </a:pPr>
            <a:r>
              <a:rPr lang="en-US" sz="2400" dirty="0"/>
              <a:t>McNair Partners</a:t>
            </a:r>
          </a:p>
          <a:p>
            <a:pPr marL="457200" indent="-457200">
              <a:lnSpc>
                <a:spcPct val="150000"/>
              </a:lnSpc>
              <a:buFont typeface="Wingdings" charset="2"/>
              <a:buChar char="Ø"/>
            </a:pPr>
            <a:r>
              <a:rPr lang="en-US" sz="2400" dirty="0"/>
              <a:t>Chairman’s Advisory Group</a:t>
            </a:r>
          </a:p>
          <a:p>
            <a:pPr marL="457200" indent="-457200">
              <a:lnSpc>
                <a:spcPct val="150000"/>
              </a:lnSpc>
              <a:buFont typeface="Wingdings" charset="2"/>
              <a:buChar char="Ø"/>
            </a:pPr>
            <a:r>
              <a:rPr lang="en-US" sz="2400" dirty="0"/>
              <a:t>National Security Briefings</a:t>
            </a:r>
          </a:p>
          <a:p>
            <a:pPr marL="457200" indent="-457200">
              <a:lnSpc>
                <a:spcPct val="150000"/>
              </a:lnSpc>
              <a:buFont typeface="Wingdings" charset="2"/>
              <a:buChar char="Ø"/>
            </a:pPr>
            <a:r>
              <a:rPr lang="en-US" sz="2400" dirty="0"/>
              <a:t>Innovation Forums	</a:t>
            </a:r>
          </a:p>
          <a:p>
            <a:pPr marL="457200" indent="-457200">
              <a:lnSpc>
                <a:spcPct val="150000"/>
              </a:lnSpc>
              <a:buFont typeface="Wingdings" charset="2"/>
              <a:buChar char="Ø"/>
            </a:pPr>
            <a:r>
              <a:rPr lang="en-US" sz="2400" dirty="0"/>
              <a:t>Faculty Publications, Research &amp; Book Signings</a:t>
            </a:r>
          </a:p>
          <a:p>
            <a:pPr marL="457200" indent="-457200">
              <a:lnSpc>
                <a:spcPct val="150000"/>
              </a:lnSpc>
              <a:buFont typeface="Wingdings" charset="2"/>
              <a:buChar char="Ø"/>
            </a:pPr>
            <a:r>
              <a:rPr lang="en-US" sz="2400" dirty="0"/>
              <a:t>American Patriot Dinner</a:t>
            </a:r>
          </a:p>
        </p:txBody>
      </p:sp>
      <p:sp>
        <p:nvSpPr>
          <p:cNvPr id="10" name="TextBox 9">
            <a:extLst>
              <a:ext uri="{FF2B5EF4-FFF2-40B4-BE49-F238E27FC236}">
                <a16:creationId xmlns:a16="http://schemas.microsoft.com/office/drawing/2014/main" id="{44CA3576-ACA8-EB05-B1B9-24924ABA6F05}"/>
              </a:ext>
            </a:extLst>
          </p:cNvPr>
          <p:cNvSpPr txBox="1"/>
          <p:nvPr/>
        </p:nvSpPr>
        <p:spPr>
          <a:xfrm>
            <a:off x="220528" y="6196357"/>
            <a:ext cx="117199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002060"/>
                </a:solidFill>
                <a:latin typeface="Georgia"/>
              </a:rPr>
              <a:t>Innovation and Excellence for National Security and Global Peace</a:t>
            </a:r>
          </a:p>
        </p:txBody>
      </p:sp>
      <p:cxnSp>
        <p:nvCxnSpPr>
          <p:cNvPr id="12" name="Straight Connector 11">
            <a:extLst>
              <a:ext uri="{FF2B5EF4-FFF2-40B4-BE49-F238E27FC236}">
                <a16:creationId xmlns:a16="http://schemas.microsoft.com/office/drawing/2014/main" id="{A86B51B8-CEF7-B81F-9E8D-20F192B38793}"/>
              </a:ext>
            </a:extLst>
          </p:cNvPr>
          <p:cNvCxnSpPr>
            <a:cxnSpLocks/>
          </p:cNvCxnSpPr>
          <p:nvPr/>
        </p:nvCxnSpPr>
        <p:spPr>
          <a:xfrm>
            <a:off x="220528" y="6117670"/>
            <a:ext cx="78058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ight Triangle 14">
            <a:extLst>
              <a:ext uri="{FF2B5EF4-FFF2-40B4-BE49-F238E27FC236}">
                <a16:creationId xmlns:a16="http://schemas.microsoft.com/office/drawing/2014/main" id="{770F3F83-58A3-7177-451B-7A3F5F4FDD13}"/>
              </a:ext>
            </a:extLst>
          </p:cNvPr>
          <p:cNvSpPr/>
          <p:nvPr/>
        </p:nvSpPr>
        <p:spPr>
          <a:xfrm flipV="1">
            <a:off x="0" y="-1"/>
            <a:ext cx="956671" cy="574904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DEEC072-11C8-24D8-E448-CCD100A47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525" y="334946"/>
            <a:ext cx="1135975" cy="1242609"/>
          </a:xfrm>
          <a:prstGeom prst="rect">
            <a:avLst/>
          </a:prstGeom>
        </p:spPr>
      </p:pic>
      <p:sp>
        <p:nvSpPr>
          <p:cNvPr id="27" name="Right Triangle 26">
            <a:extLst>
              <a:ext uri="{FF2B5EF4-FFF2-40B4-BE49-F238E27FC236}">
                <a16:creationId xmlns:a16="http://schemas.microsoft.com/office/drawing/2014/main" id="{4485C8D9-6070-1ED9-9420-7F1D230D5CBF}"/>
              </a:ext>
            </a:extLst>
          </p:cNvPr>
          <p:cNvSpPr/>
          <p:nvPr/>
        </p:nvSpPr>
        <p:spPr>
          <a:xfrm flipH="1" flipV="1">
            <a:off x="10323654" y="-7731"/>
            <a:ext cx="1861226" cy="38939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8367D260-37FF-2852-0729-F728DE9147C8}"/>
              </a:ext>
            </a:extLst>
          </p:cNvPr>
          <p:cNvSpPr/>
          <p:nvPr/>
        </p:nvSpPr>
        <p:spPr>
          <a:xfrm flipH="1">
            <a:off x="10330774" y="3554852"/>
            <a:ext cx="1861226" cy="330740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05FF8C2D-1413-5393-6B76-AD33723286A6}"/>
              </a:ext>
            </a:extLst>
          </p:cNvPr>
          <p:cNvSpPr/>
          <p:nvPr/>
        </p:nvSpPr>
        <p:spPr>
          <a:xfrm rot="18845995" flipH="1">
            <a:off x="9685193" y="2108578"/>
            <a:ext cx="2853096" cy="286521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4EAD9D-0322-7018-C81F-EA2C6AC9B77D}"/>
              </a:ext>
            </a:extLst>
          </p:cNvPr>
          <p:cNvPicPr>
            <a:picLocks noChangeAspect="1"/>
          </p:cNvPicPr>
          <p:nvPr/>
        </p:nvPicPr>
        <p:blipFill>
          <a:blip r:embed="rId5"/>
          <a:stretch>
            <a:fillRect/>
          </a:stretch>
        </p:blipFill>
        <p:spPr>
          <a:xfrm>
            <a:off x="5222705" y="1344993"/>
            <a:ext cx="4263204" cy="2398052"/>
          </a:xfrm>
          <a:prstGeom prst="rect">
            <a:avLst/>
          </a:prstGeom>
        </p:spPr>
      </p:pic>
      <p:pic>
        <p:nvPicPr>
          <p:cNvPr id="5" name="Picture 4">
            <a:extLst>
              <a:ext uri="{FF2B5EF4-FFF2-40B4-BE49-F238E27FC236}">
                <a16:creationId xmlns:a16="http://schemas.microsoft.com/office/drawing/2014/main" id="{F6552C52-3711-E522-11C2-61871600CFC3}"/>
              </a:ext>
            </a:extLst>
          </p:cNvPr>
          <p:cNvPicPr>
            <a:picLocks noChangeAspect="1"/>
          </p:cNvPicPr>
          <p:nvPr/>
        </p:nvPicPr>
        <p:blipFill>
          <a:blip r:embed="rId6"/>
          <a:stretch>
            <a:fillRect/>
          </a:stretch>
        </p:blipFill>
        <p:spPr>
          <a:xfrm>
            <a:off x="7507276" y="3751272"/>
            <a:ext cx="3342622" cy="2231135"/>
          </a:xfrm>
          <a:prstGeom prst="rect">
            <a:avLst/>
          </a:prstGeom>
        </p:spPr>
      </p:pic>
    </p:spTree>
    <p:extLst>
      <p:ext uri="{BB962C8B-B14F-4D97-AF65-F5344CB8AC3E}">
        <p14:creationId xmlns:p14="http://schemas.microsoft.com/office/powerpoint/2010/main" val="117466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41861D-984A-46B4-AD81-5C74D82240EA}"/>
              </a:ext>
            </a:extLst>
          </p:cNvPr>
          <p:cNvCxnSpPr>
            <a:cxnSpLocks/>
          </p:cNvCxnSpPr>
          <p:nvPr/>
        </p:nvCxnSpPr>
        <p:spPr>
          <a:xfrm>
            <a:off x="2403928" y="1505755"/>
            <a:ext cx="51906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E0B9EAA-DF8D-442B-9685-2AC67CB1A6FC}"/>
              </a:ext>
            </a:extLst>
          </p:cNvPr>
          <p:cNvPicPr>
            <a:picLocks noChangeAspect="1"/>
          </p:cNvPicPr>
          <p:nvPr/>
        </p:nvPicPr>
        <p:blipFill>
          <a:blip r:embed="rId2"/>
          <a:stretch>
            <a:fillRect/>
          </a:stretch>
        </p:blipFill>
        <p:spPr>
          <a:xfrm>
            <a:off x="837744" y="1711442"/>
            <a:ext cx="10516511" cy="3894018"/>
          </a:xfrm>
          <a:prstGeom prst="rect">
            <a:avLst/>
          </a:prstGeom>
        </p:spPr>
      </p:pic>
      <p:sp>
        <p:nvSpPr>
          <p:cNvPr id="13" name="TextBox 12">
            <a:extLst>
              <a:ext uri="{FF2B5EF4-FFF2-40B4-BE49-F238E27FC236}">
                <a16:creationId xmlns:a16="http://schemas.microsoft.com/office/drawing/2014/main" id="{D15992EE-66D2-40AB-995D-2FDEBB7655AA}"/>
              </a:ext>
            </a:extLst>
          </p:cNvPr>
          <p:cNvSpPr txBox="1"/>
          <p:nvPr/>
        </p:nvSpPr>
        <p:spPr>
          <a:xfrm>
            <a:off x="2298701" y="328882"/>
            <a:ext cx="5168900" cy="1138773"/>
          </a:xfrm>
          <a:prstGeom prst="rect">
            <a:avLst/>
          </a:prstGeom>
          <a:noFill/>
        </p:spPr>
        <p:txBody>
          <a:bodyPr wrap="square" rtlCol="0">
            <a:spAutoFit/>
          </a:bodyPr>
          <a:lstStyle/>
          <a:p>
            <a:r>
              <a:rPr lang="en-US" sz="3400" dirty="0">
                <a:solidFill>
                  <a:schemeClr val="tx2"/>
                </a:solidFill>
              </a:rPr>
              <a:t>Collaboration and </a:t>
            </a:r>
          </a:p>
          <a:p>
            <a:r>
              <a:rPr lang="en-US" sz="3400" dirty="0">
                <a:solidFill>
                  <a:schemeClr val="tx2"/>
                </a:solidFill>
              </a:rPr>
              <a:t>Partnership Opportunities</a:t>
            </a:r>
          </a:p>
        </p:txBody>
      </p:sp>
      <p:sp>
        <p:nvSpPr>
          <p:cNvPr id="2" name="Rectangle 1"/>
          <p:cNvSpPr/>
          <p:nvPr/>
        </p:nvSpPr>
        <p:spPr>
          <a:xfrm>
            <a:off x="1219200" y="2101840"/>
            <a:ext cx="8445500" cy="3539430"/>
          </a:xfrm>
          <a:prstGeom prst="rect">
            <a:avLst/>
          </a:prstGeom>
        </p:spPr>
        <p:txBody>
          <a:bodyPr wrap="square">
            <a:spAutoFit/>
          </a:bodyPr>
          <a:lstStyle/>
          <a:p>
            <a:pPr marL="457200" indent="-457200">
              <a:buFont typeface="Wingdings" charset="2"/>
              <a:buChar char="Ø"/>
            </a:pPr>
            <a:r>
              <a:rPr lang="en-US" sz="2800" dirty="0"/>
              <a:t>Funding travel &amp; events for students and faculty to engage with industry</a:t>
            </a:r>
          </a:p>
          <a:p>
            <a:pPr marL="457200" indent="-457200">
              <a:buFont typeface="Wingdings" charset="2"/>
              <a:buChar char="Ø"/>
            </a:pPr>
            <a:r>
              <a:rPr lang="en-US" sz="2800" dirty="0"/>
              <a:t>Funding ISMO programs to build international relationships </a:t>
            </a:r>
          </a:p>
          <a:p>
            <a:pPr marL="457200" indent="-457200">
              <a:buFont typeface="Wingdings" charset="2"/>
              <a:buChar char="Ø"/>
            </a:pPr>
            <a:r>
              <a:rPr lang="en-US" sz="2800" dirty="0"/>
              <a:t>Endowing Centers of Excellence, faculty and student research, and academic/industry chairs</a:t>
            </a:r>
          </a:p>
          <a:p>
            <a:pPr marL="457200" indent="-457200">
              <a:buFont typeface="Wingdings" charset="2"/>
              <a:buChar char="Ø"/>
            </a:pPr>
            <a:r>
              <a:rPr lang="en-US" sz="2800" dirty="0"/>
              <a:t>Providing programmatic support via webinars, forums and strategic communications  </a:t>
            </a:r>
          </a:p>
        </p:txBody>
      </p:sp>
      <p:sp>
        <p:nvSpPr>
          <p:cNvPr id="12" name="Right Triangle 11">
            <a:extLst>
              <a:ext uri="{FF2B5EF4-FFF2-40B4-BE49-F238E27FC236}">
                <a16:creationId xmlns:a16="http://schemas.microsoft.com/office/drawing/2014/main" id="{A35F621D-FEE2-1033-AD9F-AB166BD8C252}"/>
              </a:ext>
            </a:extLst>
          </p:cNvPr>
          <p:cNvSpPr/>
          <p:nvPr/>
        </p:nvSpPr>
        <p:spPr>
          <a:xfrm flipV="1">
            <a:off x="0" y="0"/>
            <a:ext cx="956671" cy="574904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9EB1A68-967D-DE16-6997-6677D533C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25" y="334946"/>
            <a:ext cx="1135975" cy="1242609"/>
          </a:xfrm>
          <a:prstGeom prst="rect">
            <a:avLst/>
          </a:prstGeom>
        </p:spPr>
      </p:pic>
      <p:sp>
        <p:nvSpPr>
          <p:cNvPr id="15" name="TextBox 14">
            <a:extLst>
              <a:ext uri="{FF2B5EF4-FFF2-40B4-BE49-F238E27FC236}">
                <a16:creationId xmlns:a16="http://schemas.microsoft.com/office/drawing/2014/main" id="{EE44FFCE-FEA8-E59E-4F47-EA318E353A58}"/>
              </a:ext>
            </a:extLst>
          </p:cNvPr>
          <p:cNvSpPr txBox="1"/>
          <p:nvPr/>
        </p:nvSpPr>
        <p:spPr>
          <a:xfrm>
            <a:off x="220528" y="6196357"/>
            <a:ext cx="117199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002060"/>
                </a:solidFill>
                <a:latin typeface="Georgia"/>
              </a:rPr>
              <a:t>Innovation and Excellence for National Security and Global Peace</a:t>
            </a:r>
          </a:p>
        </p:txBody>
      </p:sp>
      <p:cxnSp>
        <p:nvCxnSpPr>
          <p:cNvPr id="16" name="Straight Connector 15">
            <a:extLst>
              <a:ext uri="{FF2B5EF4-FFF2-40B4-BE49-F238E27FC236}">
                <a16:creationId xmlns:a16="http://schemas.microsoft.com/office/drawing/2014/main" id="{B7A9A45E-A221-8C2B-851C-05BFD4E095CC}"/>
              </a:ext>
            </a:extLst>
          </p:cNvPr>
          <p:cNvCxnSpPr>
            <a:cxnSpLocks/>
          </p:cNvCxnSpPr>
          <p:nvPr/>
        </p:nvCxnSpPr>
        <p:spPr>
          <a:xfrm>
            <a:off x="220528" y="6117670"/>
            <a:ext cx="78058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ight Triangle 16">
            <a:extLst>
              <a:ext uri="{FF2B5EF4-FFF2-40B4-BE49-F238E27FC236}">
                <a16:creationId xmlns:a16="http://schemas.microsoft.com/office/drawing/2014/main" id="{AED333A0-1B61-84E1-3FBC-DE5AF14E6BF1}"/>
              </a:ext>
            </a:extLst>
          </p:cNvPr>
          <p:cNvSpPr/>
          <p:nvPr/>
        </p:nvSpPr>
        <p:spPr>
          <a:xfrm flipH="1" flipV="1">
            <a:off x="10323654" y="-7731"/>
            <a:ext cx="1861226" cy="38939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6959BD7-BC81-C6F9-0F49-E458C123FEC6}"/>
              </a:ext>
            </a:extLst>
          </p:cNvPr>
          <p:cNvSpPr/>
          <p:nvPr/>
        </p:nvSpPr>
        <p:spPr>
          <a:xfrm flipH="1">
            <a:off x="10330774" y="3554852"/>
            <a:ext cx="1861226" cy="330740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E0736965-6E37-4947-4508-CD4AC99C7FAB}"/>
              </a:ext>
            </a:extLst>
          </p:cNvPr>
          <p:cNvSpPr/>
          <p:nvPr/>
        </p:nvSpPr>
        <p:spPr>
          <a:xfrm rot="18845995" flipH="1">
            <a:off x="9685193" y="2108578"/>
            <a:ext cx="2853096" cy="286521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03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41861D-984A-46B4-AD81-5C74D82240EA}"/>
              </a:ext>
            </a:extLst>
          </p:cNvPr>
          <p:cNvCxnSpPr>
            <a:cxnSpLocks/>
          </p:cNvCxnSpPr>
          <p:nvPr/>
        </p:nvCxnSpPr>
        <p:spPr>
          <a:xfrm>
            <a:off x="1028244" y="1032716"/>
            <a:ext cx="3569156"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5992EE-66D2-40AB-995D-2FDEBB7655AA}"/>
              </a:ext>
            </a:extLst>
          </p:cNvPr>
          <p:cNvSpPr txBox="1"/>
          <p:nvPr/>
        </p:nvSpPr>
        <p:spPr>
          <a:xfrm>
            <a:off x="1028245" y="409841"/>
            <a:ext cx="3251656" cy="584775"/>
          </a:xfrm>
          <a:prstGeom prst="rect">
            <a:avLst/>
          </a:prstGeom>
          <a:noFill/>
        </p:spPr>
        <p:txBody>
          <a:bodyPr wrap="square" rtlCol="0">
            <a:spAutoFit/>
          </a:bodyPr>
          <a:lstStyle/>
          <a:p>
            <a:r>
              <a:rPr lang="en-US" sz="3200" dirty="0">
                <a:solidFill>
                  <a:schemeClr val="tx2"/>
                </a:solidFill>
              </a:rPr>
              <a:t>Connect with Us</a:t>
            </a:r>
          </a:p>
        </p:txBody>
      </p:sp>
      <p:sp>
        <p:nvSpPr>
          <p:cNvPr id="2" name="Rectangle 1"/>
          <p:cNvSpPr/>
          <p:nvPr/>
        </p:nvSpPr>
        <p:spPr>
          <a:xfrm>
            <a:off x="810547" y="1250940"/>
            <a:ext cx="7774165" cy="2770951"/>
          </a:xfrm>
          <a:prstGeom prst="rect">
            <a:avLst/>
          </a:prstGeom>
        </p:spPr>
        <p:txBody>
          <a:bodyPr wrap="square">
            <a:spAutoFit/>
          </a:bodyPr>
          <a:lstStyle/>
          <a:p>
            <a:pPr marL="457200" indent="-457200">
              <a:lnSpc>
                <a:spcPct val="150000"/>
              </a:lnSpc>
              <a:buFont typeface="Wingdings" charset="2"/>
              <a:buChar char="Ø"/>
            </a:pPr>
            <a:r>
              <a:rPr lang="en-US" b="1" dirty="0"/>
              <a:t>Events, News and National Security Briefings Archive</a:t>
            </a:r>
          </a:p>
          <a:p>
            <a:pPr lvl="1">
              <a:lnSpc>
                <a:spcPct val="150000"/>
              </a:lnSpc>
            </a:pPr>
            <a:r>
              <a:rPr lang="en-US" sz="1600" dirty="0"/>
              <a:t>https://</a:t>
            </a:r>
            <a:r>
              <a:rPr lang="en-US" sz="1600" dirty="0" err="1"/>
              <a:t>ndufoundation.org</a:t>
            </a:r>
            <a:r>
              <a:rPr lang="en-US" sz="1600" dirty="0"/>
              <a:t>/</a:t>
            </a:r>
          </a:p>
          <a:p>
            <a:pPr marL="457200" indent="-457200">
              <a:lnSpc>
                <a:spcPct val="150000"/>
              </a:lnSpc>
              <a:buFont typeface="Wingdings" pitchFamily="2" charset="2"/>
              <a:buChar char="Ø"/>
            </a:pPr>
            <a:r>
              <a:rPr lang="en-US" b="1" dirty="0"/>
              <a:t>Share research, articles and industry engagement opportunities</a:t>
            </a:r>
          </a:p>
          <a:p>
            <a:pPr marL="457200" indent="-457200">
              <a:lnSpc>
                <a:spcPct val="150000"/>
              </a:lnSpc>
              <a:buFont typeface="Wingdings" pitchFamily="2" charset="2"/>
              <a:buChar char="Ø"/>
            </a:pPr>
            <a:r>
              <a:rPr lang="en-US" b="1" dirty="0"/>
              <a:t>Follow Social Media</a:t>
            </a:r>
          </a:p>
          <a:p>
            <a:pPr lvl="1">
              <a:lnSpc>
                <a:spcPct val="150000"/>
              </a:lnSpc>
            </a:pPr>
            <a:r>
              <a:rPr lang="en-US" sz="1600" dirty="0"/>
              <a:t>Twitter @</a:t>
            </a:r>
            <a:r>
              <a:rPr lang="en-US" sz="1600" dirty="0" err="1"/>
              <a:t>NDUFoundation</a:t>
            </a:r>
            <a:endParaRPr lang="en-US" sz="1600" dirty="0"/>
          </a:p>
          <a:p>
            <a:pPr lvl="1">
              <a:lnSpc>
                <a:spcPct val="150000"/>
              </a:lnSpc>
            </a:pPr>
            <a:r>
              <a:rPr lang="en-US" sz="1600" dirty="0"/>
              <a:t>LinkedIn </a:t>
            </a:r>
            <a:r>
              <a:rPr lang="en-US" sz="1600" dirty="0" err="1"/>
              <a:t>NDUF_LinkedIn</a:t>
            </a:r>
            <a:endParaRPr lang="en-US" sz="1600" dirty="0"/>
          </a:p>
          <a:p>
            <a:pPr lvl="1">
              <a:lnSpc>
                <a:spcPct val="150000"/>
              </a:lnSpc>
            </a:pPr>
            <a:r>
              <a:rPr lang="en-US" sz="1600" dirty="0"/>
              <a:t>Facebook #</a:t>
            </a:r>
            <a:r>
              <a:rPr lang="en-US" sz="1600" dirty="0" err="1"/>
              <a:t>NDUFoundation</a:t>
            </a:r>
            <a:endParaRPr lang="en-US" sz="1600" dirty="0"/>
          </a:p>
        </p:txBody>
      </p:sp>
      <p:sp>
        <p:nvSpPr>
          <p:cNvPr id="14" name="TextBox 13">
            <a:extLst>
              <a:ext uri="{FF2B5EF4-FFF2-40B4-BE49-F238E27FC236}">
                <a16:creationId xmlns:a16="http://schemas.microsoft.com/office/drawing/2014/main" id="{26A7DCE5-379D-FD3B-4C2D-ACFF207EB057}"/>
              </a:ext>
            </a:extLst>
          </p:cNvPr>
          <p:cNvSpPr txBox="1"/>
          <p:nvPr/>
        </p:nvSpPr>
        <p:spPr>
          <a:xfrm>
            <a:off x="220528" y="6196357"/>
            <a:ext cx="117199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002060"/>
                </a:solidFill>
                <a:latin typeface="Georgia"/>
              </a:rPr>
              <a:t>Innovation and Excellence for National Security and Global Peace</a:t>
            </a:r>
          </a:p>
        </p:txBody>
      </p:sp>
      <p:cxnSp>
        <p:nvCxnSpPr>
          <p:cNvPr id="15" name="Straight Connector 14">
            <a:extLst>
              <a:ext uri="{FF2B5EF4-FFF2-40B4-BE49-F238E27FC236}">
                <a16:creationId xmlns:a16="http://schemas.microsoft.com/office/drawing/2014/main" id="{452B5A03-DB51-AFB3-C7E2-4DD6447F5514}"/>
              </a:ext>
            </a:extLst>
          </p:cNvPr>
          <p:cNvCxnSpPr>
            <a:cxnSpLocks/>
          </p:cNvCxnSpPr>
          <p:nvPr/>
        </p:nvCxnSpPr>
        <p:spPr>
          <a:xfrm>
            <a:off x="220528" y="6117670"/>
            <a:ext cx="7805872" cy="0"/>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03E210C-8EF0-3AD0-941A-606BB30E0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542" y="2707228"/>
            <a:ext cx="2136269" cy="2336800"/>
          </a:xfrm>
          <a:prstGeom prst="rect">
            <a:avLst/>
          </a:prstGeom>
        </p:spPr>
      </p:pic>
      <p:sp>
        <p:nvSpPr>
          <p:cNvPr id="6" name="TextBox 5">
            <a:extLst>
              <a:ext uri="{FF2B5EF4-FFF2-40B4-BE49-F238E27FC236}">
                <a16:creationId xmlns:a16="http://schemas.microsoft.com/office/drawing/2014/main" id="{871C68FB-8FAF-09CF-3BAC-D5FA5AE32EC9}"/>
              </a:ext>
            </a:extLst>
          </p:cNvPr>
          <p:cNvSpPr txBox="1"/>
          <p:nvPr/>
        </p:nvSpPr>
        <p:spPr>
          <a:xfrm>
            <a:off x="2885520" y="5156757"/>
            <a:ext cx="5328773" cy="830997"/>
          </a:xfrm>
          <a:prstGeom prst="rect">
            <a:avLst/>
          </a:prstGeom>
          <a:noFill/>
        </p:spPr>
        <p:txBody>
          <a:bodyPr wrap="square" rtlCol="0">
            <a:spAutoFit/>
          </a:bodyPr>
          <a:lstStyle/>
          <a:p>
            <a:pPr lvl="2" algn="ctr"/>
            <a:r>
              <a:rPr lang="en-US" sz="1600" b="1" dirty="0"/>
              <a:t>Eugenia Gardner </a:t>
            </a:r>
          </a:p>
          <a:p>
            <a:pPr lvl="2" algn="ctr"/>
            <a:r>
              <a:rPr lang="en-US" sz="1600" i="1" dirty="0"/>
              <a:t>Vice President Strategic Communications</a:t>
            </a:r>
          </a:p>
          <a:p>
            <a:pPr lvl="2" algn="ctr"/>
            <a:r>
              <a:rPr lang="en-US" sz="1600" b="1" dirty="0" err="1"/>
              <a:t>eugenia@communispr.com</a:t>
            </a:r>
            <a:endParaRPr lang="en-US" sz="1600" dirty="0"/>
          </a:p>
        </p:txBody>
      </p:sp>
      <p:sp>
        <p:nvSpPr>
          <p:cNvPr id="7" name="TextBox 6">
            <a:extLst>
              <a:ext uri="{FF2B5EF4-FFF2-40B4-BE49-F238E27FC236}">
                <a16:creationId xmlns:a16="http://schemas.microsoft.com/office/drawing/2014/main" id="{7B6A2C8F-6C87-F11F-7879-8B52E96D1A5E}"/>
              </a:ext>
            </a:extLst>
          </p:cNvPr>
          <p:cNvSpPr txBox="1"/>
          <p:nvPr/>
        </p:nvSpPr>
        <p:spPr>
          <a:xfrm>
            <a:off x="-204100" y="5141369"/>
            <a:ext cx="3632201" cy="861774"/>
          </a:xfrm>
          <a:prstGeom prst="rect">
            <a:avLst/>
          </a:prstGeom>
          <a:noFill/>
        </p:spPr>
        <p:txBody>
          <a:bodyPr wrap="square" rtlCol="0">
            <a:spAutoFit/>
          </a:bodyPr>
          <a:lstStyle/>
          <a:p>
            <a:pPr lvl="1" algn="ctr"/>
            <a:r>
              <a:rPr lang="en-US" b="1" dirty="0"/>
              <a:t>James Schmeling </a:t>
            </a:r>
          </a:p>
          <a:p>
            <a:pPr lvl="1" algn="ctr"/>
            <a:r>
              <a:rPr lang="en-US" sz="1600" i="1" dirty="0"/>
              <a:t>President &amp; CEO</a:t>
            </a:r>
          </a:p>
          <a:p>
            <a:pPr lvl="1" algn="ctr"/>
            <a:r>
              <a:rPr lang="en-US" sz="1600" b="1" dirty="0" err="1"/>
              <a:t>schmeling@ndufoundation.org</a:t>
            </a:r>
            <a:r>
              <a:rPr lang="en-US" sz="1600" b="1" dirty="0"/>
              <a:t> </a:t>
            </a:r>
          </a:p>
        </p:txBody>
      </p:sp>
      <p:sp>
        <p:nvSpPr>
          <p:cNvPr id="17" name="Right Triangle 16">
            <a:extLst>
              <a:ext uri="{FF2B5EF4-FFF2-40B4-BE49-F238E27FC236}">
                <a16:creationId xmlns:a16="http://schemas.microsoft.com/office/drawing/2014/main" id="{4B377EA0-E2DE-7258-9BEC-96DBA00DA36A}"/>
              </a:ext>
            </a:extLst>
          </p:cNvPr>
          <p:cNvSpPr/>
          <p:nvPr/>
        </p:nvSpPr>
        <p:spPr>
          <a:xfrm flipH="1" flipV="1">
            <a:off x="10323654" y="-7731"/>
            <a:ext cx="1861226" cy="38939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3D1ED08F-F661-76D6-0E11-9D51A156A251}"/>
              </a:ext>
            </a:extLst>
          </p:cNvPr>
          <p:cNvSpPr/>
          <p:nvPr/>
        </p:nvSpPr>
        <p:spPr>
          <a:xfrm flipV="1">
            <a:off x="0" y="-1"/>
            <a:ext cx="956671" cy="574904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C111A812-78EA-B84D-9C5B-FFF004C6D812}"/>
              </a:ext>
            </a:extLst>
          </p:cNvPr>
          <p:cNvSpPr/>
          <p:nvPr/>
        </p:nvSpPr>
        <p:spPr>
          <a:xfrm flipH="1">
            <a:off x="10330774" y="3554852"/>
            <a:ext cx="1861226" cy="330740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FCCDF0C-9131-8545-5C75-0A76B7E93DD4}"/>
              </a:ext>
            </a:extLst>
          </p:cNvPr>
          <p:cNvSpPr/>
          <p:nvPr/>
        </p:nvSpPr>
        <p:spPr>
          <a:xfrm rot="18845995" flipH="1">
            <a:off x="9685193" y="2108578"/>
            <a:ext cx="2853096" cy="286521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869459"/>
      </p:ext>
    </p:extLst>
  </p:cSld>
  <p:clrMapOvr>
    <a:masterClrMapping/>
  </p:clrMapOvr>
</p:sld>
</file>

<file path=ppt/theme/theme1.xml><?xml version="1.0" encoding="utf-8"?>
<a:theme xmlns:a="http://schemas.openxmlformats.org/drawingml/2006/main" name="Facet">
  <a:themeElements>
    <a:clrScheme name="Custom 3">
      <a:dk1>
        <a:srgbClr val="000000"/>
      </a:dk1>
      <a:lt1>
        <a:srgbClr val="FFFFFF"/>
      </a:lt1>
      <a:dk2>
        <a:srgbClr val="44546A"/>
      </a:dk2>
      <a:lt2>
        <a:srgbClr val="E7E6E6"/>
      </a:lt2>
      <a:accent1>
        <a:srgbClr val="4472C4"/>
      </a:accent1>
      <a:accent2>
        <a:srgbClr val="FF2600"/>
      </a:accent2>
      <a:accent3>
        <a:srgbClr val="A5A5A5"/>
      </a:accent3>
      <a:accent4>
        <a:srgbClr val="FFC000"/>
      </a:accent4>
      <a:accent5>
        <a:srgbClr val="FFDC00"/>
      </a:accent5>
      <a:accent6>
        <a:srgbClr val="70AD47"/>
      </a:accent6>
      <a:hlink>
        <a:srgbClr val="0563C1"/>
      </a:hlink>
      <a:folHlink>
        <a:srgbClr val="FFE1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91D447B0CFAB448ED374348A273D12" ma:contentTypeVersion="2" ma:contentTypeDescription="Create a new document." ma:contentTypeScope="" ma:versionID="67352b9a276cea2a06acde6d39353ac4">
  <xsd:schema xmlns:xsd="http://www.w3.org/2001/XMLSchema" xmlns:xs="http://www.w3.org/2001/XMLSchema" xmlns:p="http://schemas.microsoft.com/office/2006/metadata/properties" xmlns:ns2="69349114-321a-4cea-8365-0c011795658f" targetNamespace="http://schemas.microsoft.com/office/2006/metadata/properties" ma:root="true" ma:fieldsID="054cbd489ab649c7435dad6aa669aea0" ns2:_="">
    <xsd:import namespace="69349114-321a-4cea-8365-0c01179565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349114-321a-4cea-8365-0c0117956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E88D08-6D54-4BD0-ABD9-97DE569F96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F3B698-5248-476E-929F-78461C7D34C7}">
  <ds:schemaRefs>
    <ds:schemaRef ds:uri="http://schemas.microsoft.com/sharepoint/v3/contenttype/forms"/>
  </ds:schemaRefs>
</ds:datastoreItem>
</file>

<file path=customXml/itemProps3.xml><?xml version="1.0" encoding="utf-8"?>
<ds:datastoreItem xmlns:ds="http://schemas.openxmlformats.org/officeDocument/2006/customXml" ds:itemID="{11BE3536-854F-4487-A2D9-4784C9A49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49114-321a-4cea-8365-0c0117956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{C3FA39EF-0015-084B-A988-9E0DD8C23CF6}tf10001060</Template>
  <TotalTime>1993</TotalTime>
  <Words>639</Words>
  <Application>Microsoft Macintosh PowerPoint</Application>
  <PresentationFormat>Widescreen</PresentationFormat>
  <Paragraphs>72</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Georgia</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Schmeling</dc:creator>
  <cp:lastModifiedBy>Eugenia Gardner</cp:lastModifiedBy>
  <cp:revision>79</cp:revision>
  <dcterms:created xsi:type="dcterms:W3CDTF">2021-07-12T13:23:32Z</dcterms:created>
  <dcterms:modified xsi:type="dcterms:W3CDTF">2022-07-07T13:22:11Z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0x0101001D91D447B0CFAB448ED374348A273D12</vt:lpwstr>
  </property>
  <property fmtid="{D5CDD505-2E9C-101B-9397-08002B2CF9AE}" pid="3" name="Order">
    <vt:r8>7200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